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38"/>
  </p:notesMasterIdLst>
  <p:handoutMasterIdLst>
    <p:handoutMasterId r:id="rId39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52" r:id="rId27"/>
    <p:sldId id="1449" r:id="rId28"/>
    <p:sldId id="1447" r:id="rId29"/>
    <p:sldId id="1453" r:id="rId30"/>
    <p:sldId id="1455" r:id="rId31"/>
    <p:sldId id="1456" r:id="rId32"/>
    <p:sldId id="1457" r:id="rId33"/>
    <p:sldId id="1460" r:id="rId34"/>
    <p:sldId id="1459" r:id="rId35"/>
    <p:sldId id="1461" r:id="rId36"/>
    <p:sldId id="1462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Vers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</p14:sldIdLst>
        </p14:section>
        <p14:section name="Optimized" id="{129A62E0-F5CB-094A-8287-1CC9E4F3019C}">
          <p14:sldIdLst>
            <p14:sldId id="1452"/>
            <p14:sldId id="1449"/>
            <p14:sldId id="1447"/>
            <p14:sldId id="1453"/>
            <p14:sldId id="1455"/>
            <p14:sldId id="1456"/>
            <p14:sldId id="1457"/>
          </p14:sldIdLst>
        </p14:section>
        <p14:section name="CUTIE2" id="{A46743AF-1DA1-6C42-BDE8-5FC405BEBBFF}">
          <p14:sldIdLst>
            <p14:sldId id="1460"/>
            <p14:sldId id="1459"/>
            <p14:sldId id="1461"/>
            <p14:sldId id="1462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8FB9D8"/>
    <a:srgbClr val="84B0D3"/>
    <a:srgbClr val="EFB1B1"/>
    <a:srgbClr val="E96E68"/>
    <a:srgbClr val="C5D6ED"/>
    <a:srgbClr val="CCDBEF"/>
    <a:srgbClr val="73FB79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3886" autoAdjust="0"/>
  </p:normalViewPr>
  <p:slideViewPr>
    <p:cSldViewPr snapToGrid="0">
      <p:cViewPr varScale="1">
        <p:scale>
          <a:sx n="108" d="100"/>
          <a:sy n="108" d="100"/>
        </p:scale>
        <p:origin x="952" y="192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6/4/19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6/4/19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5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23544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 </a:t>
            </a:r>
            <a:r>
              <a:rPr lang="en-US" altLang="zh-CN" sz="1600" dirty="0"/>
              <a:t>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3,431</a:t>
            </a:r>
            <a:r>
              <a:rPr lang="zh-CN" altLang="en-US" sz="1600" dirty="0"/>
              <a:t> </a:t>
            </a:r>
            <a:r>
              <a:rPr lang="en-US" altLang="zh-CN" sz="1600" dirty="0"/>
              <a:t>lines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100+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3,000+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hours</a:t>
            </a:r>
            <a:r>
              <a:rPr lang="zh-CN" altLang="en-US" sz="1600" dirty="0"/>
              <a:t> </a:t>
            </a:r>
            <a:r>
              <a:rPr lang="en-US" altLang="zh-CN" sz="1600" dirty="0"/>
              <a:t>(≈</a:t>
            </a:r>
            <a:r>
              <a:rPr lang="zh-CN" altLang="en-US" sz="1600" dirty="0"/>
              <a:t> </a:t>
            </a:r>
            <a:r>
              <a:rPr lang="en-US" altLang="zh-CN" sz="1600" b="1" dirty="0"/>
              <a:t>$2,700+</a:t>
            </a:r>
            <a:r>
              <a:rPr lang="zh-CN" altLang="en-US" sz="1600" b="1" dirty="0"/>
              <a:t>  </a:t>
            </a:r>
            <a:r>
              <a:rPr lang="en-US" altLang="zh-CN" sz="1600" dirty="0"/>
              <a:t>0.9$/h)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50"/>
                </a:solidFill>
              </a:rPr>
              <a:t>State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of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The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Art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without</a:t>
            </a:r>
            <a:r>
              <a:rPr lang="zh-CN" altLang="en-US" sz="1600" dirty="0"/>
              <a:t> </a:t>
            </a:r>
            <a:r>
              <a:rPr lang="en-US" altLang="zh-CN" sz="1600" dirty="0"/>
              <a:t>requirement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pretraining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post</a:t>
            </a:r>
            <a:r>
              <a:rPr lang="zh-CN" altLang="en-US" sz="1600" dirty="0"/>
              <a:t> </a:t>
            </a:r>
            <a:r>
              <a:rPr lang="en-US" altLang="zh-CN" sz="1600" dirty="0"/>
              <a:t>processing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10%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Outperforms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8.2%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584"/>
              </p:ext>
            </p:extLst>
          </p:nvPr>
        </p:nvGraphicFramePr>
        <p:xfrm>
          <a:off x="3025199" y="2622374"/>
          <a:ext cx="5057715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61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18707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108537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1110504263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84.3%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92.4%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95.2%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97.6%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70.8%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89.4%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14M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2396823" y="4391396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2669333" y="3203184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2374561" y="3813816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350060" y="4887694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1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Receipt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490504" y="1375770"/>
            <a:ext cx="10156374" cy="275460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Text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Information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Optimization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Limited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endParaRPr lang="en-US" sz="16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result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endParaRPr lang="en-US" altLang="zh-CN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feasible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entangling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processer.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16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Neural Architecture Search to Identify Best Model Structure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  <a:endParaRPr 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9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8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328229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4AE5C-77A4-8945-8EE0-79870FD298AE}"/>
              </a:ext>
            </a:extLst>
          </p:cNvPr>
          <p:cNvSpPr/>
          <p:nvPr/>
        </p:nvSpPr>
        <p:spPr>
          <a:xfrm>
            <a:off x="1392936" y="4048548"/>
            <a:ext cx="96438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Conquer</a:t>
            </a:r>
            <a:r>
              <a:rPr lang="zh-CN" altLang="en-US" b="1" dirty="0"/>
              <a:t> </a:t>
            </a:r>
            <a:r>
              <a:rPr lang="en-US" altLang="zh-CN" b="1" dirty="0"/>
              <a:t>Sub-Problems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Discover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semantical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spatial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textual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layouts,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52210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066"/>
            <a:ext cx="11430000" cy="990601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43D2-BDC7-224A-AF2E-739AA40C5D3D}"/>
              </a:ext>
            </a:extLst>
          </p:cNvPr>
          <p:cNvSpPr txBox="1"/>
          <p:nvPr/>
        </p:nvSpPr>
        <p:spPr>
          <a:xfrm>
            <a:off x="1257064" y="1276857"/>
            <a:ext cx="10156374" cy="210826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it</a:t>
            </a:r>
            <a:r>
              <a:rPr lang="zh-CN" altLang="en-US" b="1" dirty="0"/>
              <a:t> </a:t>
            </a:r>
            <a:r>
              <a:rPr lang="en-US" altLang="zh-CN" b="1" dirty="0"/>
              <a:t>possible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employ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draw</a:t>
            </a:r>
            <a:r>
              <a:rPr lang="zh-CN" altLang="en-US" b="1" dirty="0"/>
              <a:t> </a:t>
            </a:r>
            <a:r>
              <a:rPr lang="en-US" altLang="zh-CN" b="1" dirty="0"/>
              <a:t>benefits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trained</a:t>
            </a:r>
            <a:r>
              <a:rPr lang="zh-CN" altLang="en-US" b="1" dirty="0"/>
              <a:t> </a:t>
            </a:r>
            <a:r>
              <a:rPr lang="en-US" altLang="zh-CN" b="1" dirty="0"/>
              <a:t>documents.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No,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dirty="0"/>
              <a:t>CUTIE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able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its</a:t>
            </a:r>
            <a:r>
              <a:rPr lang="zh-CN" altLang="en-US" sz="1600" dirty="0"/>
              <a:t> </a:t>
            </a:r>
            <a:r>
              <a:rPr lang="en-US" altLang="zh-CN" sz="1600" dirty="0"/>
              <a:t>efficient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employing</a:t>
            </a:r>
            <a:r>
              <a:rPr lang="zh-CN" altLang="en-US" sz="1600" dirty="0"/>
              <a:t> </a:t>
            </a:r>
            <a:r>
              <a:rPr lang="en-US" altLang="zh-CN" sz="1600" dirty="0"/>
              <a:t>both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features..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CUTIE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learn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train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framework,</a:t>
            </a:r>
            <a:r>
              <a:rPr lang="zh-CN" altLang="en-US" sz="1600" dirty="0"/>
              <a:t> </a:t>
            </a:r>
            <a:r>
              <a:rPr lang="en-US" altLang="zh-CN" sz="1600" dirty="0"/>
              <a:t>where</a:t>
            </a:r>
            <a:r>
              <a:rPr lang="zh-CN" altLang="en-US" sz="1600" dirty="0"/>
              <a:t> </a:t>
            </a: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r>
              <a:rPr lang="zh-CN" altLang="en-US" sz="1600" dirty="0"/>
              <a:t> </a:t>
            </a:r>
            <a:r>
              <a:rPr lang="en-US" altLang="zh-CN" sz="1600" dirty="0"/>
              <a:t>leads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no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than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scratch.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many</a:t>
            </a:r>
            <a:r>
              <a:rPr lang="zh-CN" altLang="en-US" b="1" dirty="0"/>
              <a:t> </a:t>
            </a:r>
            <a:r>
              <a:rPr lang="en-US" altLang="zh-CN" b="1" dirty="0"/>
              <a:t>labelled</a:t>
            </a:r>
            <a:r>
              <a:rPr lang="zh-CN" altLang="en-US" b="1" dirty="0"/>
              <a:t> </a:t>
            </a:r>
            <a:r>
              <a:rPr lang="en-US" altLang="zh-CN" b="1" dirty="0"/>
              <a:t>sampled</a:t>
            </a:r>
            <a:r>
              <a:rPr lang="zh-CN" altLang="en-US" b="1" dirty="0"/>
              <a:t> </a:t>
            </a:r>
            <a:r>
              <a:rPr lang="en-US" altLang="zh-CN" b="1" dirty="0"/>
              <a:t>needed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achieve</a:t>
            </a:r>
            <a:r>
              <a:rPr lang="zh-CN" altLang="en-US" b="1" dirty="0"/>
              <a:t> </a:t>
            </a:r>
            <a:r>
              <a:rPr lang="en-US" altLang="zh-CN" b="1" dirty="0"/>
              <a:t>minimum</a:t>
            </a:r>
            <a:r>
              <a:rPr lang="zh-CN" altLang="en-US" b="1" dirty="0"/>
              <a:t> </a:t>
            </a:r>
            <a:r>
              <a:rPr lang="en-US" altLang="zh-CN" b="1" dirty="0"/>
              <a:t>viable</a:t>
            </a:r>
            <a:r>
              <a:rPr lang="zh-CN" altLang="en-US" b="1" dirty="0"/>
              <a:t> </a:t>
            </a:r>
            <a:r>
              <a:rPr lang="en-US" altLang="zh-CN" b="1" dirty="0"/>
              <a:t>model.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95.8%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CUTIE’s</a:t>
            </a:r>
            <a:r>
              <a:rPr lang="zh-CN" altLang="en-US" sz="1600" dirty="0"/>
              <a:t> </a:t>
            </a:r>
            <a:r>
              <a:rPr lang="en-US" altLang="zh-CN" sz="1600" dirty="0"/>
              <a:t>maximum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achieved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200~300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samples.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3A2E6-65F7-D741-B7ED-492ADA0450BE}"/>
              </a:ext>
            </a:extLst>
          </p:cNvPr>
          <p:cNvSpPr txBox="1"/>
          <p:nvPr/>
        </p:nvSpPr>
        <p:spPr>
          <a:xfrm>
            <a:off x="1257064" y="4775779"/>
            <a:ext cx="10156374" cy="81560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understand</a:t>
            </a:r>
            <a:r>
              <a:rPr lang="zh-CN" altLang="en-US" b="1" dirty="0"/>
              <a:t> </a:t>
            </a:r>
            <a:r>
              <a:rPr lang="en-US" altLang="zh-CN" b="1" dirty="0"/>
              <a:t>any</a:t>
            </a:r>
            <a:r>
              <a:rPr lang="zh-CN" altLang="en-US" b="1" dirty="0"/>
              <a:t> </a:t>
            </a:r>
            <a:r>
              <a:rPr lang="en-US" altLang="zh-CN" b="1" dirty="0"/>
              <a:t>seen</a:t>
            </a:r>
            <a:r>
              <a:rPr lang="zh-CN" altLang="en-US" b="1" dirty="0"/>
              <a:t> </a:t>
            </a:r>
            <a:r>
              <a:rPr lang="en-US" altLang="zh-CN" b="1" dirty="0"/>
              <a:t>documents</a:t>
            </a:r>
            <a:r>
              <a:rPr lang="zh-CN" altLang="en-US" b="1" dirty="0"/>
              <a:t> </a:t>
            </a:r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only</a:t>
            </a:r>
            <a:r>
              <a:rPr lang="zh-CN" altLang="en-US" b="1" dirty="0"/>
              <a:t> </a:t>
            </a:r>
            <a:r>
              <a:rPr lang="en-US" altLang="zh-CN" b="1" dirty="0"/>
              <a:t>one</a:t>
            </a:r>
            <a:r>
              <a:rPr lang="zh-CN" altLang="en-US" b="1" dirty="0"/>
              <a:t> </a:t>
            </a:r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model.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Propose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understand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terms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both</a:t>
            </a:r>
            <a:r>
              <a:rPr lang="zh-CN" altLang="en-US" sz="1600" dirty="0"/>
              <a:t> </a:t>
            </a:r>
            <a:r>
              <a:rPr lang="en-US" altLang="zh-CN" sz="1600" dirty="0"/>
              <a:t>key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tables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employing</a:t>
            </a:r>
            <a:r>
              <a:rPr lang="zh-CN" altLang="en-US" sz="1600" dirty="0"/>
              <a:t> </a:t>
            </a:r>
            <a:r>
              <a:rPr lang="en-US" altLang="zh-CN" sz="1600" dirty="0"/>
              <a:t>either</a:t>
            </a:r>
            <a:r>
              <a:rPr lang="zh-CN" altLang="en-US" sz="1600" dirty="0"/>
              <a:t> </a:t>
            </a:r>
            <a:r>
              <a:rPr lang="en-US" altLang="zh-CN" sz="1600" dirty="0"/>
              <a:t>semantic,</a:t>
            </a:r>
            <a:r>
              <a:rPr lang="zh-CN" altLang="en-US" sz="1600" dirty="0"/>
              <a:t> </a:t>
            </a:r>
            <a:r>
              <a:rPr lang="en-US" altLang="zh-CN" sz="1600" dirty="0"/>
              <a:t>spatial,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image-level</a:t>
            </a:r>
            <a:r>
              <a:rPr lang="zh-CN" altLang="en-US" sz="1600" dirty="0"/>
              <a:t> </a:t>
            </a:r>
            <a:r>
              <a:rPr lang="en-US" altLang="zh-CN" sz="1600" dirty="0"/>
              <a:t>texture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conducting</a:t>
            </a:r>
            <a:r>
              <a:rPr lang="zh-CN" altLang="en-US" sz="1600" dirty="0"/>
              <a:t> </a:t>
            </a:r>
            <a:r>
              <a:rPr lang="en-US" altLang="zh-CN" sz="1600" dirty="0"/>
              <a:t>multi-class</a:t>
            </a:r>
            <a:r>
              <a:rPr lang="zh-CN" altLang="en-US" sz="1600" dirty="0"/>
              <a:t> </a:t>
            </a:r>
            <a:r>
              <a:rPr lang="en-US" altLang="zh-CN" sz="1600" dirty="0"/>
              <a:t>training.</a:t>
            </a: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15B08C-DE9C-BF4E-ACE6-2678F0788129}"/>
              </a:ext>
            </a:extLst>
          </p:cNvPr>
          <p:cNvGrpSpPr/>
          <p:nvPr/>
        </p:nvGrpSpPr>
        <p:grpSpPr>
          <a:xfrm>
            <a:off x="2790136" y="3534168"/>
            <a:ext cx="6426200" cy="876300"/>
            <a:chOff x="2882900" y="3732948"/>
            <a:chExt cx="6426200" cy="876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74B8C-F11F-D74A-BAC0-F010FF446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2900" y="3732948"/>
              <a:ext cx="6426200" cy="8763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20A56C5-F33E-3149-BDCE-C90D2475F594}"/>
                </a:ext>
              </a:extLst>
            </p:cNvPr>
            <p:cNvSpPr/>
            <p:nvPr/>
          </p:nvSpPr>
          <p:spPr>
            <a:xfrm>
              <a:off x="5920153" y="3921625"/>
              <a:ext cx="484415" cy="663454"/>
            </a:xfrm>
            <a:prstGeom prst="roundRect">
              <a:avLst>
                <a:gd name="adj" fmla="val 34717"/>
              </a:avLst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glow rad="63500">
                <a:schemeClr val="bg2">
                  <a:lumMod val="90000"/>
                  <a:alpha val="40000"/>
                </a:schemeClr>
              </a:glo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E23C2DA-4E79-524B-949C-87AA1170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7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AFFD3-472E-7046-B0EE-F3294B0FD467}"/>
              </a:ext>
            </a:extLst>
          </p:cNvPr>
          <p:cNvSpPr txBox="1"/>
          <p:nvPr/>
        </p:nvSpPr>
        <p:spPr>
          <a:xfrm>
            <a:off x="1210965" y="123048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Training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4,484</a:t>
            </a:r>
            <a:r>
              <a:rPr lang="zh-CN" altLang="en-US" sz="1600" dirty="0"/>
              <a:t> </a:t>
            </a:r>
            <a:r>
              <a:rPr lang="en-US" altLang="zh-CN" sz="1600" dirty="0"/>
              <a:t>annotated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Spanish</a:t>
            </a:r>
            <a:r>
              <a:rPr lang="zh-CN" altLang="en-US" sz="1600" dirty="0"/>
              <a:t> </a:t>
            </a:r>
            <a:r>
              <a:rPr lang="en-US" altLang="zh-CN" sz="1600" dirty="0"/>
              <a:t>receipt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classes:</a:t>
            </a:r>
            <a:r>
              <a:rPr lang="zh-CN" altLang="en-US" sz="1600" dirty="0"/>
              <a:t> </a:t>
            </a:r>
            <a:r>
              <a:rPr lang="en-US" sz="1600" dirty="0"/>
              <a:t>’</a:t>
            </a:r>
            <a:r>
              <a:rPr lang="en-US" sz="1600" dirty="0" err="1"/>
              <a:t>DontCare</a:t>
            </a:r>
            <a:r>
              <a:rPr lang="en-US" sz="1600" dirty="0"/>
              <a:t>’, ’</a:t>
            </a:r>
            <a:r>
              <a:rPr lang="en-US" sz="1600" dirty="0" err="1"/>
              <a:t>VendorName</a:t>
            </a:r>
            <a:r>
              <a:rPr lang="en-US" sz="1600" dirty="0"/>
              <a:t>’, ’</a:t>
            </a:r>
            <a:r>
              <a:rPr lang="en-US" sz="1600" dirty="0" err="1"/>
              <a:t>VendorTaxID</a:t>
            </a:r>
            <a:r>
              <a:rPr lang="en-US" sz="1600" dirty="0"/>
              <a:t>’, ’</a:t>
            </a:r>
            <a:r>
              <a:rPr lang="en-US" sz="1600" dirty="0" err="1"/>
              <a:t>InvoiceDate</a:t>
            </a:r>
            <a:r>
              <a:rPr lang="en-US" sz="1600" dirty="0"/>
              <a:t>’, ’</a:t>
            </a:r>
            <a:r>
              <a:rPr lang="en-US" sz="1600" dirty="0" err="1"/>
              <a:t>InvoiceNumber</a:t>
            </a:r>
            <a:r>
              <a:rPr lang="en-US" sz="1600" dirty="0"/>
              <a:t>’, ’</a:t>
            </a:r>
            <a:r>
              <a:rPr lang="en-US" sz="1600" dirty="0" err="1"/>
              <a:t>ExpenseAmount</a:t>
            </a:r>
            <a:r>
              <a:rPr lang="en-US" sz="1600" dirty="0"/>
              <a:t>’, ’</a:t>
            </a:r>
            <a:r>
              <a:rPr lang="en-US" sz="1600" dirty="0" err="1"/>
              <a:t>BaseAmount</a:t>
            </a:r>
            <a:r>
              <a:rPr lang="en-US" sz="1600" dirty="0"/>
              <a:t>’, ’</a:t>
            </a:r>
            <a:r>
              <a:rPr lang="en-US" sz="1600" dirty="0" err="1"/>
              <a:t>TaxAmount</a:t>
            </a:r>
            <a:r>
              <a:rPr lang="en-US" sz="1600" dirty="0"/>
              <a:t>’, and ’</a:t>
            </a:r>
            <a:r>
              <a:rPr lang="en-US" sz="1600" dirty="0" err="1"/>
              <a:t>TaxRate</a:t>
            </a:r>
            <a:r>
              <a:rPr lang="en-US" sz="1600" dirty="0"/>
              <a:t>’. </a:t>
            </a:r>
            <a:r>
              <a:rPr lang="en-US" altLang="zh-CN" sz="1600" dirty="0"/>
              <a:t>Samples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evenly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set.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E8050-7D32-5E47-B24A-83D965A8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2221086"/>
            <a:ext cx="3784600" cy="10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E5DA9-24DB-CA48-A0B2-9E01CC5024B0}"/>
              </a:ext>
            </a:extLst>
          </p:cNvPr>
          <p:cNvSpPr txBox="1"/>
          <p:nvPr/>
        </p:nvSpPr>
        <p:spPr>
          <a:xfrm>
            <a:off x="1210965" y="343465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(AP</a:t>
            </a:r>
            <a:r>
              <a:rPr lang="en-US" altLang="zh-CN" dirty="0"/>
              <a:t>/</a:t>
            </a:r>
            <a:r>
              <a:rPr lang="en-US" altLang="zh-CN" dirty="0" err="1"/>
              <a:t>softAP</a:t>
            </a:r>
            <a:r>
              <a:rPr lang="en-US" altLang="zh-CN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1" dirty="0"/>
              <a:t>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sz="1600" dirty="0"/>
              <a:t>one class is determined as correct only when every single token in the class is correct</a:t>
            </a:r>
            <a:r>
              <a:rPr lang="en-US" altLang="zh-CN" sz="16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softAP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sz="1600" dirty="0"/>
              <a:t>class is determined as correct as if positive ground truths are correctly predicted even if some false positives are included in the final prediction</a:t>
            </a:r>
            <a:r>
              <a:rPr lang="en-US" altLang="zh-CN" sz="1600" dirty="0"/>
              <a:t>.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DB2327-8537-3647-AD33-0A6D556E3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015045"/>
              </p:ext>
            </p:extLst>
          </p:nvPr>
        </p:nvGraphicFramePr>
        <p:xfrm>
          <a:off x="1383045" y="4579826"/>
          <a:ext cx="9812212" cy="168474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4780">
                  <a:extLst>
                    <a:ext uri="{9D8B030D-6E8A-4147-A177-3AD203B41FA5}">
                      <a16:colId xmlns:a16="http://schemas.microsoft.com/office/drawing/2014/main" val="2485266940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3718750154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664929740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668907333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586954839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2478935567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2205383312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926599872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18622429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/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(CPU)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(GPU)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89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CUTIE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(trained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from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scratch)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94.0%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81.5%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74.6%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86.0%</a:t>
                      </a:r>
                      <a:endParaRPr 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94.8%</a:t>
                      </a:r>
                      <a:endParaRPr 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1.28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0.02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0.16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887122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BERT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(transfer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learned)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88.1%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80.1%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71.7%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0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D046D9-E508-F74E-A530-D68532494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91650"/>
              </p:ext>
            </p:extLst>
          </p:nvPr>
        </p:nvGraphicFramePr>
        <p:xfrm>
          <a:off x="1383045" y="4579826"/>
          <a:ext cx="9812212" cy="168474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4780">
                  <a:extLst>
                    <a:ext uri="{9D8B030D-6E8A-4147-A177-3AD203B41FA5}">
                      <a16:colId xmlns:a16="http://schemas.microsoft.com/office/drawing/2014/main" val="2485266940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3718750154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664929740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668907333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586954839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2478935567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2205383312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926599872"/>
                    </a:ext>
                  </a:extLst>
                </a:gridCol>
                <a:gridCol w="1060929">
                  <a:extLst>
                    <a:ext uri="{9D8B030D-6E8A-4147-A177-3AD203B41FA5}">
                      <a16:colId xmlns:a16="http://schemas.microsoft.com/office/drawing/2014/main" val="118622429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/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(CPU)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(GPU)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89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CUTIE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(trained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from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scratch)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94.0%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/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97.3%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81.5%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/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89.7%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74.6%</a:t>
                      </a:r>
                      <a:r>
                        <a:rPr lang="zh-CN" altLang="en-US" sz="1100" kern="1200" dirty="0"/>
                        <a:t> </a:t>
                      </a:r>
                      <a:r>
                        <a:rPr lang="en-US" altLang="zh-CN" sz="1100" kern="1200" dirty="0"/>
                        <a:t>/</a:t>
                      </a:r>
                      <a:r>
                        <a:rPr lang="zh-CN" altLang="en-US" sz="1100" kern="1200" dirty="0"/>
                        <a:t> </a:t>
                      </a:r>
                      <a:r>
                        <a:rPr lang="en-US" altLang="zh-CN" sz="1100" kern="1200" dirty="0"/>
                        <a:t>87.0%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86.0%</a:t>
                      </a:r>
                      <a:r>
                        <a:rPr lang="zh-CN" alt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90.7%</a:t>
                      </a:r>
                      <a:endParaRPr 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94.8%</a:t>
                      </a:r>
                      <a:endParaRPr 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1.28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0.02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0.16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887122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BERT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(transfer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learned)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88.1%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80.1%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71.7%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055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1F74FC-7FE9-E94E-B57A-6359B3478C6C}"/>
              </a:ext>
            </a:extLst>
          </p:cNvPr>
          <p:cNvSpPr txBox="1"/>
          <p:nvPr/>
        </p:nvSpPr>
        <p:spPr>
          <a:xfrm>
            <a:off x="1210965" y="123048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Training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4,484</a:t>
            </a:r>
            <a:r>
              <a:rPr lang="zh-CN" altLang="en-US" sz="1600" dirty="0"/>
              <a:t> </a:t>
            </a:r>
            <a:r>
              <a:rPr lang="en-US" altLang="zh-CN" sz="1600" dirty="0"/>
              <a:t>annotated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Spanish</a:t>
            </a:r>
            <a:r>
              <a:rPr lang="zh-CN" altLang="en-US" sz="1600" dirty="0"/>
              <a:t> </a:t>
            </a:r>
            <a:r>
              <a:rPr lang="en-US" altLang="zh-CN" sz="1600" dirty="0"/>
              <a:t>receipt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classes:</a:t>
            </a:r>
            <a:r>
              <a:rPr lang="zh-CN" altLang="en-US" sz="1600" dirty="0"/>
              <a:t> </a:t>
            </a:r>
            <a:r>
              <a:rPr lang="en-US" sz="1600" dirty="0"/>
              <a:t>’</a:t>
            </a:r>
            <a:r>
              <a:rPr lang="en-US" sz="1600" dirty="0" err="1"/>
              <a:t>DontCare</a:t>
            </a:r>
            <a:r>
              <a:rPr lang="en-US" sz="1600" dirty="0"/>
              <a:t>’, ’</a:t>
            </a:r>
            <a:r>
              <a:rPr lang="en-US" sz="1600" dirty="0" err="1"/>
              <a:t>VendorName</a:t>
            </a:r>
            <a:r>
              <a:rPr lang="en-US" sz="1600" dirty="0"/>
              <a:t>’, ’</a:t>
            </a:r>
            <a:r>
              <a:rPr lang="en-US" sz="1600" dirty="0" err="1"/>
              <a:t>VendorTaxID</a:t>
            </a:r>
            <a:r>
              <a:rPr lang="en-US" sz="1600" dirty="0"/>
              <a:t>’, ’</a:t>
            </a:r>
            <a:r>
              <a:rPr lang="en-US" sz="1600" dirty="0" err="1"/>
              <a:t>InvoiceDate</a:t>
            </a:r>
            <a:r>
              <a:rPr lang="en-US" sz="1600" dirty="0"/>
              <a:t>’, ’</a:t>
            </a:r>
            <a:r>
              <a:rPr lang="en-US" sz="1600" dirty="0" err="1"/>
              <a:t>InvoiceNumber</a:t>
            </a:r>
            <a:r>
              <a:rPr lang="en-US" sz="1600" dirty="0"/>
              <a:t>’, ’</a:t>
            </a:r>
            <a:r>
              <a:rPr lang="en-US" sz="1600" dirty="0" err="1"/>
              <a:t>ExpenseAmount</a:t>
            </a:r>
            <a:r>
              <a:rPr lang="en-US" sz="1600" dirty="0"/>
              <a:t>’, ’</a:t>
            </a:r>
            <a:r>
              <a:rPr lang="en-US" sz="1600" dirty="0" err="1"/>
              <a:t>BaseAmount</a:t>
            </a:r>
            <a:r>
              <a:rPr lang="en-US" sz="1600" dirty="0"/>
              <a:t>’, ’</a:t>
            </a:r>
            <a:r>
              <a:rPr lang="en-US" sz="1600" dirty="0" err="1"/>
              <a:t>TaxAmount</a:t>
            </a:r>
            <a:r>
              <a:rPr lang="en-US" sz="1600" dirty="0"/>
              <a:t>’, and ’</a:t>
            </a:r>
            <a:r>
              <a:rPr lang="en-US" sz="1600" dirty="0" err="1"/>
              <a:t>TaxRate</a:t>
            </a:r>
            <a:r>
              <a:rPr lang="en-US" sz="1600" dirty="0"/>
              <a:t>’. </a:t>
            </a:r>
            <a:r>
              <a:rPr lang="en-US" altLang="zh-CN" sz="1600" dirty="0"/>
              <a:t>Samples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evenly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set.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32226-6BD9-2141-B13A-4A4849A6BF8A}"/>
              </a:ext>
            </a:extLst>
          </p:cNvPr>
          <p:cNvSpPr txBox="1"/>
          <p:nvPr/>
        </p:nvSpPr>
        <p:spPr>
          <a:xfrm>
            <a:off x="1210965" y="343465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altLang="zh-CN" dirty="0"/>
              <a:t>AP/</a:t>
            </a:r>
            <a:r>
              <a:rPr lang="en-US" altLang="zh-CN" b="1" dirty="0" err="1"/>
              <a:t>softAP</a:t>
            </a:r>
            <a:r>
              <a:rPr lang="en-US" altLang="zh-CN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AP:</a:t>
            </a:r>
            <a:r>
              <a:rPr lang="zh-CN" altLang="en-US" sz="1600" dirty="0"/>
              <a:t> </a:t>
            </a:r>
            <a:r>
              <a:rPr lang="en-US" sz="1600" dirty="0"/>
              <a:t>one class is determined as correct only when every single token in the class is correct</a:t>
            </a:r>
            <a:r>
              <a:rPr lang="en-US" altLang="zh-CN" sz="16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1" dirty="0" err="1"/>
              <a:t>softAP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sz="1600" dirty="0"/>
              <a:t>class is determined as correct as if positive ground truths are correctly predicted even if some false positives are included in the final prediction</a:t>
            </a:r>
            <a:r>
              <a:rPr lang="en-US" altLang="zh-CN" sz="1600" dirty="0"/>
              <a:t>.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45989-48C8-D24F-A72C-1D96143A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2221086"/>
            <a:ext cx="3784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066"/>
            <a:ext cx="11430000" cy="990601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E23C2DA-4E79-524B-949C-87AA1170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DA31B-528E-844B-8F27-9273D05F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69" y="1256989"/>
            <a:ext cx="5554057" cy="4820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2E5F-C02C-F84C-B05C-B662E4E0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06" y="1256988"/>
            <a:ext cx="3485825" cy="48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44353</TotalTime>
  <Words>2710</Words>
  <Application>Microsoft Macintosh PowerPoint</Application>
  <PresentationFormat>Widescreen</PresentationFormat>
  <Paragraphs>529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Heiti TC Medium</vt:lpstr>
      <vt:lpstr>Arial</vt:lpstr>
      <vt:lpstr>Courier New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The Breakthrough in CUTIE (Optimized) </vt:lpstr>
      <vt:lpstr>Results Visualization</vt:lpstr>
      <vt:lpstr>Next steps to Universal Receipt Understanding Model</vt:lpstr>
      <vt:lpstr>Universal Doc Understanding Model</vt:lpstr>
      <vt:lpstr>Universal Doc Understanding Model</vt:lpstr>
      <vt:lpstr>Universal Doc Understanding Model</vt:lpstr>
      <vt:lpstr>Q&amp;A</vt:lpstr>
      <vt:lpstr>Performance Evaluation</vt:lpstr>
      <vt:lpstr>Performance Evaluation</vt:lpstr>
      <vt:lpstr>Error Cases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2106</cp:revision>
  <dcterms:created xsi:type="dcterms:W3CDTF">2017-03-15T20:37:51Z</dcterms:created>
  <dcterms:modified xsi:type="dcterms:W3CDTF">2019-06-04T03:12:19Z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